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63" r:id="rId5"/>
    <p:sldId id="257" r:id="rId6"/>
    <p:sldId id="270" r:id="rId7"/>
    <p:sldId id="260" r:id="rId8"/>
    <p:sldId id="259" r:id="rId9"/>
    <p:sldId id="265" r:id="rId10"/>
    <p:sldId id="266" r:id="rId11"/>
    <p:sldId id="267" r:id="rId12"/>
    <p:sldId id="268" r:id="rId13"/>
  </p:sldIdLst>
  <p:sldSz cx="12192000" cy="6858000"/>
  <p:notesSz cx="6865938" cy="9998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ola beverley" initials="nb" lastIdx="6" clrIdx="0"/>
  <p:cmAuthor id="2" name="Naomi Hiscock" initials="NH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5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F66C12-4C0D-4949-819A-10E64BE8A792}" v="1" dt="2020-04-18T14:17:32.282"/>
    <p1510:client id="{B769F59A-F2E4-4442-833E-711C7FFC37FA}" v="1" dt="2023-05-14T18:58:29.1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67" autoAdjust="0"/>
    <p:restoredTop sz="93333"/>
  </p:normalViewPr>
  <p:slideViewPr>
    <p:cSldViewPr snapToGrid="0">
      <p:cViewPr varScale="1">
        <p:scale>
          <a:sx n="106" d="100"/>
          <a:sy n="106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r">
              <a:defRPr sz="1300"/>
            </a:lvl1pPr>
          </a:lstStyle>
          <a:p>
            <a:fld id="{41D06ED0-1F26-454B-B67A-67A563A84476}" type="datetimeFigureOut">
              <a:rPr lang="en-GB" smtClean="0"/>
              <a:t>11/04/2024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9" tIns="48180" rIns="96359" bIns="4818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594" y="4811574"/>
            <a:ext cx="5492750" cy="3936742"/>
          </a:xfrm>
          <a:prstGeom prst="rect">
            <a:avLst/>
          </a:prstGeom>
        </p:spPr>
        <p:txBody>
          <a:bodyPr vert="horz" lIns="96359" tIns="48180" rIns="96359" bIns="481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9109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r">
              <a:defRPr sz="1300"/>
            </a:lvl1pPr>
          </a:lstStyle>
          <a:p>
            <a:fld id="{9E7AF5D8-1F05-48ED-8E4A-12DF23A77C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156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440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74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376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880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709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91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652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97444-58CA-428B-98AD-227E882B5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7FB410-21BB-4711-A41C-CFC183458F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A0506-BFD3-40B0-A201-5065B24AE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FF89-3D73-4E9B-BE1E-45C87218D723}" type="datetime1">
              <a:rPr lang="en-GB" smtClean="0"/>
              <a:t>11/04/2024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AA743-A7FC-4E80-AC63-433C40166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33622-3F99-4BA3-A8A4-8CE5512C2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894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7DC0B-90F0-40DA-BF4A-1EE3344C7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06052-49EC-4B26-81E2-D2F5C899F1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41AF0-6649-406B-A588-44F867CB3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56BC-C05B-4CD0-AADB-EE74B56E2E70}" type="datetime1">
              <a:rPr lang="en-GB" smtClean="0"/>
              <a:t>11/04/2024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85DB2-E2C0-4EB4-AEE3-A13B535A1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27997-F0C8-45FC-97ED-B922F9BA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727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0BB8A2-54FB-4AC4-A496-D892590803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610B1-D4A2-49B6-AC30-EA357F9BF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FDD9E-20D5-4DD9-86E0-16EF61416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53B6-3CC2-477A-99E3-207C3D83100F}" type="datetime1">
              <a:rPr lang="en-GB" smtClean="0"/>
              <a:t>11/04/2024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559BE-CD51-4700-B1B6-58A86EE5B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EAE30-46E0-47FE-98F5-DCC62A241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398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D870E-81AE-4784-B253-D00D0C0EC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A28E4-CFE3-4FFB-AD74-EC0B01A66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805AC-6E88-4E1D-84EB-3088DA778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1A46-AC9E-4BF9-8906-BC445D17B1B2}" type="datetime1">
              <a:rPr lang="en-GB" smtClean="0"/>
              <a:t>11/04/2024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5CFAC-2981-4624-A8DE-57A2D041B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EE4AF-E334-44CB-9B9F-E79351CFD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482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70DC7-5601-4323-A10D-588D254E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05F0C-96A1-4C73-B74B-68A0EC2A2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98F3B-AFD0-48F5-9C17-46C277A61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3E22-76FF-4D99-A07F-FBBF05ECEFBF}" type="datetime1">
              <a:rPr lang="en-GB" smtClean="0"/>
              <a:t>11/04/2024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375A5-8B34-4C2B-856B-3CFEB3A1B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800B6-722F-4EE0-80D4-2CCFBB3D1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88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CDDD6-4F9B-4341-A079-A473E8917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41AF4-CBC8-48EA-86F0-96AFEB2592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45709-27F0-4157-8399-B3593F72B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F0CCB5-AF64-49CC-8F67-BA2176A38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538A-9AD3-4562-925B-5BA8E1AA4279}" type="datetime1">
              <a:rPr lang="en-GB" smtClean="0"/>
              <a:t>11/04/2024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32F678-22B9-4FD5-A197-613C4CE9E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D36F21-E5AB-4488-BCF1-6A1281B21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69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5EBAA-3190-4245-B37E-3DAEB46A7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1C23B-440B-4FB0-97D0-43709842A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75A205-5C1D-4642-B209-C65993662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F3485F-8462-47B4-BB9A-B3F920F1EA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2987CA-2F33-412D-9340-F633B74029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A232FB-D739-4DFC-8203-760080828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81575-FC21-4F72-9495-344C5D510227}" type="datetime1">
              <a:rPr lang="en-GB" smtClean="0"/>
              <a:t>11/04/2024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3B8FBB-DF31-48C5-9683-C792C81A7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845900-2A29-4133-83AA-BFA2D357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69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39E89-3A24-404C-946F-F43494EA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78F2A0-688D-4B10-9E72-75FB76E5C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1E68-C151-435A-8222-B9BB1983971F}" type="datetime1">
              <a:rPr lang="en-GB" smtClean="0"/>
              <a:t>11/04/2024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B98D39-A7CB-40EC-99AC-F1324743E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6C117-ECF8-4BDE-8CC7-67F6A103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928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2F8F1A-6632-4ABC-A61D-3BE1B3128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FFC-3947-4643-9571-C2489B0870C8}" type="datetime1">
              <a:rPr lang="en-GB" smtClean="0"/>
              <a:t>11/04/2024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8E694-2B38-4796-9FD2-13C7DAF70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D8A79-9033-422B-B9BB-F20BC7E1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552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69243-003E-47B1-AD28-C56A4E49D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E5A77-550E-49D8-8474-689AC13D4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6DE0A-935F-4B30-B821-68478F09E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3F4C1-283B-45BB-9447-FB75EEB6A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9DB68-5464-4523-A98B-CD2C608C43DC}" type="datetime1">
              <a:rPr lang="en-GB" smtClean="0"/>
              <a:t>11/04/2024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19CDB-0338-4E6F-9A81-A5B19CCA0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02D56-D0C8-4321-9F79-72B1C77C6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57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BAC76-CD2C-483F-9CC7-EEF6F9BDF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7DC319-AB35-4701-9C71-DB1649A262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51A90-712A-49C8-89D7-82AF293B0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53047-E8E1-48B2-B254-778FF3596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A0A09-9D51-442A-B7A6-706333BF911A}" type="datetime1">
              <a:rPr lang="en-GB" smtClean="0"/>
              <a:t>11/04/2024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15E357-C5AA-4421-A821-6DFBCB38E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DD2B9-6535-407F-A1E8-A0BD7E4A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611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B4564F-4FD9-4507-BD69-91924AE64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140F4-3B65-46B0-B87E-C7D52E6EB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AA53A-0EB5-44D4-8A53-07091BAA71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25C36-F3BD-434E-AA9E-4419F7793A4E}" type="datetime1">
              <a:rPr lang="en-GB" smtClean="0"/>
              <a:t>11/04/2024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D27F9-EA9B-4195-AAB7-07CD07BF2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8AED-EDA7-4635-BAF1-60886372A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95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3" Type="http://schemas.openxmlformats.org/officeDocument/2006/relationships/image" Target="../media/image7.jpeg"/><Relationship Id="rId21" Type="http://schemas.openxmlformats.org/officeDocument/2006/relationships/image" Target="../media/image25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5" Type="http://schemas.openxmlformats.org/officeDocument/2006/relationships/image" Target="../media/image29.jpeg"/><Relationship Id="rId2" Type="http://schemas.openxmlformats.org/officeDocument/2006/relationships/image" Target="../media/image6.jpeg"/><Relationship Id="rId16" Type="http://schemas.openxmlformats.org/officeDocument/2006/relationships/image" Target="../media/image20.jpe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24" Type="http://schemas.openxmlformats.org/officeDocument/2006/relationships/image" Target="../media/image28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23" Type="http://schemas.openxmlformats.org/officeDocument/2006/relationships/image" Target="../media/image27.jpeg"/><Relationship Id="rId10" Type="http://schemas.openxmlformats.org/officeDocument/2006/relationships/image" Target="../media/image14.jpeg"/><Relationship Id="rId19" Type="http://schemas.openxmlformats.org/officeDocument/2006/relationships/image" Target="../media/image23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Relationship Id="rId22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3.pn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6.jpe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16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7CEEB49D-698B-4C1C-A5DA-04047682DB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8170" y="466821"/>
            <a:ext cx="8887392" cy="5924359"/>
          </a:xfr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F6FC01-7A4C-42A0-A671-9933A7CC75A2}"/>
              </a:ext>
            </a:extLst>
          </p:cNvPr>
          <p:cNvSpPr/>
          <p:nvPr/>
        </p:nvSpPr>
        <p:spPr>
          <a:xfrm>
            <a:off x="-19050" y="41386"/>
            <a:ext cx="7219950" cy="6824678"/>
          </a:xfrm>
          <a:custGeom>
            <a:avLst/>
            <a:gdLst>
              <a:gd name="connsiteX0" fmla="*/ 5164852 w 5265336"/>
              <a:gd name="connsiteY0" fmla="*/ 90435 h 7355394"/>
              <a:gd name="connsiteX1" fmla="*/ 2642716 w 5265336"/>
              <a:gd name="connsiteY1" fmla="*/ 7285055 h 7355394"/>
              <a:gd name="connsiteX2" fmla="*/ 0 w 5265336"/>
              <a:gd name="connsiteY2" fmla="*/ 7355394 h 7355394"/>
              <a:gd name="connsiteX3" fmla="*/ 10048 w 5265336"/>
              <a:gd name="connsiteY3" fmla="*/ 20097 h 7355394"/>
              <a:gd name="connsiteX4" fmla="*/ 5265336 w 5265336"/>
              <a:gd name="connsiteY4" fmla="*/ 0 h 7355394"/>
              <a:gd name="connsiteX5" fmla="*/ 5255288 w 5265336"/>
              <a:gd name="connsiteY5" fmla="*/ 0 h 735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5336" h="7355394">
                <a:moveTo>
                  <a:pt x="5164852" y="90435"/>
                </a:moveTo>
                <a:lnTo>
                  <a:pt x="2642716" y="7285055"/>
                </a:lnTo>
                <a:lnTo>
                  <a:pt x="0" y="7355394"/>
                </a:lnTo>
                <a:cubicBezTo>
                  <a:pt x="3349" y="4910295"/>
                  <a:pt x="6699" y="2465196"/>
                  <a:pt x="10048" y="20097"/>
                </a:cubicBezTo>
                <a:lnTo>
                  <a:pt x="5265336" y="0"/>
                </a:lnTo>
                <a:lnTo>
                  <a:pt x="5255288" y="0"/>
                </a:lnTo>
              </a:path>
            </a:pathLst>
          </a:cu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E50E18B-F434-4647-9123-D05FAAB53E96}"/>
              </a:ext>
            </a:extLst>
          </p:cNvPr>
          <p:cNvSpPr txBox="1">
            <a:spLocks/>
          </p:cNvSpPr>
          <p:nvPr/>
        </p:nvSpPr>
        <p:spPr>
          <a:xfrm>
            <a:off x="722630" y="641564"/>
            <a:ext cx="5422900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4400" kern="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Uses of every day materials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8DA896D1-C048-4C77-9F3B-54911F60C082}"/>
              </a:ext>
            </a:extLst>
          </p:cNvPr>
          <p:cNvSpPr/>
          <p:nvPr/>
        </p:nvSpPr>
        <p:spPr>
          <a:xfrm>
            <a:off x="722630" y="2145506"/>
            <a:ext cx="810260" cy="67314"/>
          </a:xfrm>
          <a:custGeom>
            <a:avLst/>
            <a:gdLst/>
            <a:ahLst/>
            <a:cxnLst/>
            <a:rect l="l" t="t" r="r" b="b"/>
            <a:pathLst>
              <a:path w="810260">
                <a:moveTo>
                  <a:pt x="0" y="0"/>
                </a:moveTo>
                <a:lnTo>
                  <a:pt x="810006" y="0"/>
                </a:lnTo>
              </a:path>
            </a:pathLst>
          </a:custGeom>
          <a:ln w="762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Calibri" panose="020F0502020204030204" pitchFamily="34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D86310-5FDD-4454-92F2-FCB9396B3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00" y="7251692"/>
            <a:ext cx="1981200" cy="2891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571E163-626D-475E-A518-59C3025AF857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9FD0E528-065B-4B07-8252-55F07F81D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8C883CF-17F6-4C7B-A00B-B3E4BA853FC3}"/>
              </a:ext>
            </a:extLst>
          </p:cNvPr>
          <p:cNvSpPr/>
          <p:nvPr/>
        </p:nvSpPr>
        <p:spPr>
          <a:xfrm>
            <a:off x="0" y="2823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B370D3A3-4B18-46A8-9623-BCE4A8D48555}"/>
              </a:ext>
            </a:extLst>
          </p:cNvPr>
          <p:cNvSpPr txBox="1">
            <a:spLocks/>
          </p:cNvSpPr>
          <p:nvPr/>
        </p:nvSpPr>
        <p:spPr>
          <a:xfrm>
            <a:off x="717550" y="2362546"/>
            <a:ext cx="54229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Classify objects by material and</a:t>
            </a:r>
            <a:b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property to suit a specific purpose</a:t>
            </a:r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84AD8CF2-1F27-4141-A103-04168FC7AC96}"/>
              </a:ext>
            </a:extLst>
          </p:cNvPr>
          <p:cNvSpPr txBox="1">
            <a:spLocks/>
          </p:cNvSpPr>
          <p:nvPr/>
        </p:nvSpPr>
        <p:spPr>
          <a:xfrm>
            <a:off x="717550" y="5439710"/>
            <a:ext cx="54229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Year 2</a:t>
            </a:r>
            <a:b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Ages 6-7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CB53FB-648D-4E9F-BF0E-AD68265C8A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7291388" y="466820"/>
            <a:ext cx="4622446" cy="59690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7C7D8B-3E2D-40BF-8D11-7997DD81E41F}"/>
              </a:ext>
            </a:extLst>
          </p:cNvPr>
          <p:cNvSpPr txBox="1"/>
          <p:nvPr/>
        </p:nvSpPr>
        <p:spPr>
          <a:xfrm>
            <a:off x="7463337" y="525845"/>
            <a:ext cx="427146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For parents</a:t>
            </a:r>
          </a:p>
          <a:p>
            <a:r>
              <a:rPr lang="en-GB" i="1" dirty="0">
                <a:solidFill>
                  <a:schemeClr val="bg1"/>
                </a:solidFill>
              </a:rPr>
              <a:t>Thank you for supporting your child’s learning in science.</a:t>
            </a:r>
          </a:p>
          <a:p>
            <a:r>
              <a:rPr lang="en-GB" sz="1600" b="1" i="1" dirty="0">
                <a:solidFill>
                  <a:schemeClr val="bg1"/>
                </a:solidFill>
              </a:rPr>
              <a:t>Before the session: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There are 5 main activities. They do not have to be done on the same day. In fact, to support your child’s attention levels, each activity has been broken down into 20-40 minute chunks so could be used over 5 days.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Please read the slides to know which activity to do, what your child is learning and what you need to get ready.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The activities are hands on.  Take photographs so that learning can be shared and discussed.</a:t>
            </a:r>
          </a:p>
          <a:p>
            <a:pPr fontAlgn="base"/>
            <a:r>
              <a:rPr lang="en-GB" sz="1600" b="1" i="1" dirty="0">
                <a:solidFill>
                  <a:schemeClr val="bg1"/>
                </a:solidFill>
              </a:rPr>
              <a:t>During the session: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Share the learning intentions on slide 2.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Slide 9 has a glossary of key terms.</a:t>
            </a:r>
          </a:p>
          <a:p>
            <a:pPr fontAlgn="base"/>
            <a:r>
              <a:rPr lang="en-GB" sz="1600" b="1" i="1" dirty="0">
                <a:solidFill>
                  <a:schemeClr val="bg1"/>
                </a:solidFill>
              </a:rPr>
              <a:t>Reviewing with your child: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Slides 4-8 give examples of what your child may produce.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99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4140"/>
            <a:ext cx="5181600" cy="33237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1800" dirty="0"/>
              <a:t>Key Learning </a:t>
            </a:r>
          </a:p>
          <a:p>
            <a:pPr>
              <a:lnSpc>
                <a:spcPct val="120000"/>
              </a:lnSpc>
            </a:pPr>
            <a:r>
              <a:rPr lang="en-GB" sz="1800" dirty="0"/>
              <a:t>All objects are made of one or more materials that are chosen specifically because they have suitable properties for the task. </a:t>
            </a:r>
          </a:p>
          <a:p>
            <a:pPr>
              <a:lnSpc>
                <a:spcPct val="120000"/>
              </a:lnSpc>
            </a:pPr>
            <a:r>
              <a:rPr lang="en-GB" sz="1800" dirty="0"/>
              <a:t>For example, a water bottle is made of plastic because it is transparent allowing you to see the drink inside and waterproof so that it holds the water. </a:t>
            </a:r>
          </a:p>
          <a:p>
            <a:pPr>
              <a:lnSpc>
                <a:spcPct val="120000"/>
              </a:lnSpc>
            </a:pPr>
            <a:r>
              <a:rPr lang="en-GB" sz="1800" dirty="0"/>
              <a:t>When choosing what to make an object from, the properties needed are compared with the properties of the possible materials, identified through simple tests and classifying activities. </a:t>
            </a:r>
          </a:p>
          <a:p>
            <a:pPr>
              <a:lnSpc>
                <a:spcPct val="120000"/>
              </a:lnSpc>
            </a:pPr>
            <a:r>
              <a:rPr lang="en-GB" sz="1800" dirty="0"/>
              <a:t>A material can be suitable for different purposes and an object can be made of different materials.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85DACEB-595C-438F-A77A-E53F98A2A227}"/>
              </a:ext>
            </a:extLst>
          </p:cNvPr>
          <p:cNvSpPr txBox="1">
            <a:spLocks/>
          </p:cNvSpPr>
          <p:nvPr/>
        </p:nvSpPr>
        <p:spPr>
          <a:xfrm>
            <a:off x="6172202" y="1644140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solidFill>
                  <a:srgbClr val="0070C0"/>
                </a:solidFill>
              </a:rPr>
              <a:t>Activities 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70C0"/>
                </a:solidFill>
              </a:rPr>
              <a:t>Activity 1- Identify materials and their properties.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70C0"/>
                </a:solidFill>
              </a:rPr>
              <a:t>Activity 2- Look at the materials an object is made of and discuss its purpose.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70C0"/>
                </a:solidFill>
              </a:rPr>
              <a:t>Activity 3- Identify what materials are best for a certain purpose.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70C0"/>
                </a:solidFill>
              </a:rPr>
              <a:t>Activity 4- How are materials used to fit a purpose? 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70C0"/>
                </a:solidFill>
              </a:rPr>
              <a:t>Activity 5- Create a design using suitable materials.</a:t>
            </a:r>
          </a:p>
          <a:p>
            <a:pPr marL="0" indent="0">
              <a:buNone/>
            </a:pPr>
            <a:r>
              <a:rPr lang="en-GB" sz="2000" b="1" dirty="0">
                <a:solidFill>
                  <a:srgbClr val="FF0000"/>
                </a:solidFill>
              </a:rPr>
              <a:t>Practical investigation 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You will need: materials from around the house for your design </a:t>
            </a:r>
            <a:r>
              <a:rPr lang="en-GB" sz="2000" b="1" dirty="0">
                <a:solidFill>
                  <a:srgbClr val="FF0000"/>
                </a:solidFill>
              </a:rPr>
              <a:t>or </a:t>
            </a:r>
            <a:r>
              <a:rPr lang="en-GB" sz="2000" dirty="0">
                <a:solidFill>
                  <a:srgbClr val="FF0000"/>
                </a:solidFill>
              </a:rPr>
              <a:t>paper and pencil to draw your ideas.</a:t>
            </a:r>
          </a:p>
          <a:p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E22C57-FD54-40A0-AEBD-999E75A7D497}"/>
              </a:ext>
            </a:extLst>
          </p:cNvPr>
          <p:cNvSpPr txBox="1">
            <a:spLocks/>
          </p:cNvSpPr>
          <p:nvPr/>
        </p:nvSpPr>
        <p:spPr>
          <a:xfrm>
            <a:off x="838198" y="4997587"/>
            <a:ext cx="5181600" cy="1179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GB" sz="1800" dirty="0"/>
              <a:t>I can</a:t>
            </a:r>
            <a:r>
              <a:rPr lang="mr-IN" sz="1800" dirty="0"/>
              <a:t>…</a:t>
            </a:r>
            <a:endParaRPr lang="en-GB" sz="1800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Identify and compare the suitability of a variety of everyday materials, including wood, metal, plastic, glass, brick, rock, paper and cardboard for particular uses.</a:t>
            </a:r>
          </a:p>
          <a:p>
            <a:endParaRPr lang="en-GB" sz="1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D9418F-00D6-4FF9-B94B-9975B41823ED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7F3739-BE8E-4DEA-B82C-7D9E386EA083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3E3D1E-5D9F-4E60-B95D-190BA7EADA15}"/>
              </a:ext>
            </a:extLst>
          </p:cNvPr>
          <p:cNvSpPr txBox="1"/>
          <p:nvPr/>
        </p:nvSpPr>
        <p:spPr>
          <a:xfrm>
            <a:off x="1468072" y="-35644"/>
            <a:ext cx="708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Uses of every day materials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0525B5-9B65-4FB3-AF95-6A060BCC4DA9}"/>
              </a:ext>
            </a:extLst>
          </p:cNvPr>
          <p:cNvSpPr txBox="1"/>
          <p:nvPr/>
        </p:nvSpPr>
        <p:spPr>
          <a:xfrm>
            <a:off x="1468072" y="500744"/>
            <a:ext cx="87554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What </a:t>
            </a:r>
            <a:r>
              <a:rPr lang="en-GB" sz="2200" b="1" i="1">
                <a:solidFill>
                  <a:schemeClr val="bg1"/>
                </a:solidFill>
                <a:latin typeface="+mj-lt"/>
              </a:rPr>
              <a:t>are the objects </a:t>
            </a:r>
            <a:r>
              <a:rPr lang="en-GB" sz="2200" b="1" i="1" dirty="0">
                <a:solidFill>
                  <a:schemeClr val="bg1"/>
                </a:solidFill>
                <a:latin typeface="+mj-lt"/>
              </a:rPr>
              <a:t>in the home made of and what are their properties?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4D2724-AEC4-465E-B815-09BCE5D79805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AE4EE7A-4177-4401-AEAD-C984156A45D8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8CE5E-304A-4A0E-B22D-E5B20205A714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19" name="Picture 18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C3A7CF5B-9313-4B80-B040-4ABFCBA6A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94860D-3095-43F7-8659-D7FCF39218A7}"/>
              </a:ext>
            </a:extLst>
          </p:cNvPr>
          <p:cNvSpPr txBox="1"/>
          <p:nvPr/>
        </p:nvSpPr>
        <p:spPr>
          <a:xfrm>
            <a:off x="177916" y="6444733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8820719-B322-4428-9BCE-2C4D3A7F3F33}" type="slidenum">
              <a:rPr lang="en-GB" smtClean="0">
                <a:solidFill>
                  <a:schemeClr val="bg1"/>
                </a:solidFill>
              </a:rPr>
              <a:t>2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6" name="Picture 15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503EC3ED-A00E-47D3-B149-5DBA0A3E7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13" y="42426"/>
            <a:ext cx="1080518" cy="108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15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5275D6-994F-4F4C-921D-4950968EE714}"/>
              </a:ext>
            </a:extLst>
          </p:cNvPr>
          <p:cNvSpPr txBox="1"/>
          <p:nvPr/>
        </p:nvSpPr>
        <p:spPr>
          <a:xfrm>
            <a:off x="2378951" y="1348522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stretchy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734AC5-27C8-486F-BD15-285AC4BFB55D}"/>
              </a:ext>
            </a:extLst>
          </p:cNvPr>
          <p:cNvSpPr txBox="1"/>
          <p:nvPr/>
        </p:nvSpPr>
        <p:spPr>
          <a:xfrm>
            <a:off x="760969" y="2977941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78DC9F-D336-4D0B-81B8-8F3E74CA1DC0}"/>
              </a:ext>
            </a:extLst>
          </p:cNvPr>
          <p:cNvSpPr txBox="1"/>
          <p:nvPr/>
        </p:nvSpPr>
        <p:spPr>
          <a:xfrm>
            <a:off x="3966678" y="2938956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not absorbent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16CC93-7BCB-4E26-9BD5-7421F6BC66A3}"/>
              </a:ext>
            </a:extLst>
          </p:cNvPr>
          <p:cNvSpPr txBox="1"/>
          <p:nvPr/>
        </p:nvSpPr>
        <p:spPr>
          <a:xfrm>
            <a:off x="760969" y="6157888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hard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449186-2220-4825-BF15-23D2E236CA66}"/>
              </a:ext>
            </a:extLst>
          </p:cNvPr>
          <p:cNvSpPr txBox="1"/>
          <p:nvPr/>
        </p:nvSpPr>
        <p:spPr>
          <a:xfrm>
            <a:off x="8175262" y="1347582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wood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FB88FA-9F20-41D0-BC06-DF67940D7922}"/>
              </a:ext>
            </a:extLst>
          </p:cNvPr>
          <p:cNvSpPr txBox="1"/>
          <p:nvPr/>
        </p:nvSpPr>
        <p:spPr>
          <a:xfrm>
            <a:off x="2463093" y="6164668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soft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99825D-3F32-46AA-9B20-83F90F4F4E67}"/>
              </a:ext>
            </a:extLst>
          </p:cNvPr>
          <p:cNvSpPr txBox="1"/>
          <p:nvPr/>
        </p:nvSpPr>
        <p:spPr>
          <a:xfrm>
            <a:off x="6195384" y="2931633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fabric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49B6EB-6A2F-4DEF-9A14-B8DA78AFE0F5}"/>
              </a:ext>
            </a:extLst>
          </p:cNvPr>
          <p:cNvSpPr txBox="1"/>
          <p:nvPr/>
        </p:nvSpPr>
        <p:spPr>
          <a:xfrm>
            <a:off x="2449916" y="2958581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rigid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2E136D-07CD-476F-9117-D5D7B07A3943}"/>
              </a:ext>
            </a:extLst>
          </p:cNvPr>
          <p:cNvSpPr txBox="1"/>
          <p:nvPr/>
        </p:nvSpPr>
        <p:spPr>
          <a:xfrm>
            <a:off x="4109438" y="1356942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waterproof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FA9804-E321-47FB-81B2-251FA351F067}"/>
              </a:ext>
            </a:extLst>
          </p:cNvPr>
          <p:cNvSpPr txBox="1"/>
          <p:nvPr/>
        </p:nvSpPr>
        <p:spPr>
          <a:xfrm>
            <a:off x="3762908" y="6103547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70C0"/>
                </a:solidFill>
              </a:rPr>
              <a:t>reflective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417228-5B54-4F52-A6E7-DFD28EDD2275}"/>
              </a:ext>
            </a:extLst>
          </p:cNvPr>
          <p:cNvSpPr txBox="1"/>
          <p:nvPr/>
        </p:nvSpPr>
        <p:spPr>
          <a:xfrm>
            <a:off x="677803" y="4548201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flexible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DB864C-E253-41F3-8A86-1E3650DDB6DE}"/>
              </a:ext>
            </a:extLst>
          </p:cNvPr>
          <p:cNvSpPr txBox="1"/>
          <p:nvPr/>
        </p:nvSpPr>
        <p:spPr>
          <a:xfrm>
            <a:off x="2264907" y="4548201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rough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AA5285-B885-4E4D-AD38-F8BE03B65452}"/>
              </a:ext>
            </a:extLst>
          </p:cNvPr>
          <p:cNvSpPr txBox="1"/>
          <p:nvPr/>
        </p:nvSpPr>
        <p:spPr>
          <a:xfrm>
            <a:off x="4149200" y="4550218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smooth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57F591-158D-4E3D-BD18-E5C6F5126AD1}"/>
              </a:ext>
            </a:extLst>
          </p:cNvPr>
          <p:cNvSpPr txBox="1"/>
          <p:nvPr/>
        </p:nvSpPr>
        <p:spPr>
          <a:xfrm>
            <a:off x="8175262" y="2905870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glass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8F7442-AD1F-4731-AACC-374D1BDDB105}"/>
              </a:ext>
            </a:extLst>
          </p:cNvPr>
          <p:cNvSpPr txBox="1"/>
          <p:nvPr/>
        </p:nvSpPr>
        <p:spPr>
          <a:xfrm>
            <a:off x="10313596" y="6120663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metal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92CE75-6173-42A7-B3CC-49BDF3FC5DBD}"/>
              </a:ext>
            </a:extLst>
          </p:cNvPr>
          <p:cNvSpPr txBox="1"/>
          <p:nvPr/>
        </p:nvSpPr>
        <p:spPr>
          <a:xfrm>
            <a:off x="10155141" y="4507651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plastic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481389-670D-444F-9A2C-2D07B0754BD3}"/>
              </a:ext>
            </a:extLst>
          </p:cNvPr>
          <p:cNvSpPr txBox="1"/>
          <p:nvPr/>
        </p:nvSpPr>
        <p:spPr>
          <a:xfrm>
            <a:off x="9967864" y="2849879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translucent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E30116-D850-457C-B600-9718F1CF8624}"/>
              </a:ext>
            </a:extLst>
          </p:cNvPr>
          <p:cNvSpPr txBox="1"/>
          <p:nvPr/>
        </p:nvSpPr>
        <p:spPr>
          <a:xfrm>
            <a:off x="5517289" y="6112591"/>
            <a:ext cx="2250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dull</a:t>
            </a:r>
            <a:r>
              <a:rPr lang="en-GB" sz="20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6489DC-785D-4446-9B3A-F0C8E035BA22}"/>
              </a:ext>
            </a:extLst>
          </p:cNvPr>
          <p:cNvSpPr txBox="1"/>
          <p:nvPr/>
        </p:nvSpPr>
        <p:spPr>
          <a:xfrm>
            <a:off x="6023408" y="1356942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absorbent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EBA67E-285A-430B-908B-BFD0872B1052}"/>
              </a:ext>
            </a:extLst>
          </p:cNvPr>
          <p:cNvSpPr txBox="1"/>
          <p:nvPr/>
        </p:nvSpPr>
        <p:spPr>
          <a:xfrm>
            <a:off x="614090" y="1347582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materials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BECA44-ABC3-4A01-B0DE-3E8E95129D73}"/>
              </a:ext>
            </a:extLst>
          </p:cNvPr>
          <p:cNvSpPr txBox="1"/>
          <p:nvPr/>
        </p:nvSpPr>
        <p:spPr>
          <a:xfrm>
            <a:off x="6143362" y="4539155"/>
            <a:ext cx="2084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opaque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BFC8BB-3332-45D7-93BD-39F3B69F8006}"/>
              </a:ext>
            </a:extLst>
          </p:cNvPr>
          <p:cNvSpPr txBox="1"/>
          <p:nvPr/>
        </p:nvSpPr>
        <p:spPr>
          <a:xfrm>
            <a:off x="7884376" y="6094561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transparent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303CDF-6044-4358-BAAD-0E43887B9296}"/>
              </a:ext>
            </a:extLst>
          </p:cNvPr>
          <p:cNvSpPr txBox="1"/>
          <p:nvPr/>
        </p:nvSpPr>
        <p:spPr>
          <a:xfrm>
            <a:off x="10202351" y="1345372"/>
            <a:ext cx="137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rock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DEB95A-CC6C-4ED5-8646-003286223D45}"/>
              </a:ext>
            </a:extLst>
          </p:cNvPr>
          <p:cNvSpPr txBox="1"/>
          <p:nvPr/>
        </p:nvSpPr>
        <p:spPr>
          <a:xfrm>
            <a:off x="8168442" y="4542270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rubber</a:t>
            </a:r>
          </a:p>
        </p:txBody>
      </p:sp>
      <p:pic>
        <p:nvPicPr>
          <p:cNvPr id="31" name="Picture 30" descr="stacked brown rocks">
            <a:extLst>
              <a:ext uri="{FF2B5EF4-FFF2-40B4-BE49-F238E27FC236}">
                <a16:creationId xmlns:a16="http://schemas.microsoft.com/office/drawing/2014/main" id="{9FA1BB78-0081-45CD-91DF-FE32B6AC62E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9" r="34855" b="33444"/>
          <a:stretch/>
        </p:blipFill>
        <p:spPr bwMode="auto">
          <a:xfrm>
            <a:off x="9915480" y="449209"/>
            <a:ext cx="1455935" cy="8588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 descr="green plant with white flower">
            <a:extLst>
              <a:ext uri="{FF2B5EF4-FFF2-40B4-BE49-F238E27FC236}">
                <a16:creationId xmlns:a16="http://schemas.microsoft.com/office/drawing/2014/main" id="{558D529A-D137-4130-84DC-C0AB452DEA7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6" t="44937" r="22358" b="36805"/>
          <a:stretch/>
        </p:blipFill>
        <p:spPr bwMode="auto">
          <a:xfrm>
            <a:off x="5934851" y="5220651"/>
            <a:ext cx="1342027" cy="944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Picture 33" descr="brown wooden board">
            <a:extLst>
              <a:ext uri="{FF2B5EF4-FFF2-40B4-BE49-F238E27FC236}">
                <a16:creationId xmlns:a16="http://schemas.microsoft.com/office/drawing/2014/main" id="{98038C85-5EF9-46D5-9FF3-C1212DAB433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0" b="31869"/>
          <a:stretch/>
        </p:blipFill>
        <p:spPr bwMode="auto">
          <a:xfrm>
            <a:off x="7884376" y="438704"/>
            <a:ext cx="1386432" cy="8588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Picture 34" descr="stainless steel pitcher on brown wooden table">
            <a:extLst>
              <a:ext uri="{FF2B5EF4-FFF2-40B4-BE49-F238E27FC236}">
                <a16:creationId xmlns:a16="http://schemas.microsoft.com/office/drawing/2014/main" id="{BD4560D9-5214-4C89-AA5D-386193AE1889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" t="48622" r="55063" b="5347"/>
          <a:stretch/>
        </p:blipFill>
        <p:spPr bwMode="auto">
          <a:xfrm>
            <a:off x="500040" y="5227360"/>
            <a:ext cx="1434687" cy="9623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Picture 37" descr="goldfish in fish bowl">
            <a:extLst>
              <a:ext uri="{FF2B5EF4-FFF2-40B4-BE49-F238E27FC236}">
                <a16:creationId xmlns:a16="http://schemas.microsoft.com/office/drawing/2014/main" id="{01EA2985-B11B-4306-AC9F-106B6E92FF8B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8" t="47426" r="17705" b="6343"/>
          <a:stretch/>
        </p:blipFill>
        <p:spPr bwMode="auto">
          <a:xfrm>
            <a:off x="7928781" y="5192482"/>
            <a:ext cx="1342027" cy="9721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Picture 39" descr="woman in red long sleeve shirt holding white paper">
            <a:extLst>
              <a:ext uri="{FF2B5EF4-FFF2-40B4-BE49-F238E27FC236}">
                <a16:creationId xmlns:a16="http://schemas.microsoft.com/office/drawing/2014/main" id="{821146B7-B8CF-4980-A089-6390FEC81160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9" t="15343" r="12918" b="7539"/>
          <a:stretch/>
        </p:blipFill>
        <p:spPr bwMode="auto">
          <a:xfrm>
            <a:off x="5925471" y="3630091"/>
            <a:ext cx="1370507" cy="9251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" name="Picture 40" descr="green Lego block lot">
            <a:extLst>
              <a:ext uri="{FF2B5EF4-FFF2-40B4-BE49-F238E27FC236}">
                <a16:creationId xmlns:a16="http://schemas.microsoft.com/office/drawing/2014/main" id="{00BF1EC4-14C4-4906-93F9-10DF63251BAC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0" t="22044" r="8399" b="40350"/>
          <a:stretch/>
        </p:blipFill>
        <p:spPr bwMode="auto">
          <a:xfrm>
            <a:off x="9915480" y="3635778"/>
            <a:ext cx="1546860" cy="9137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3" name="Picture 42" descr="two clear wine glasses">
            <a:extLst>
              <a:ext uri="{FF2B5EF4-FFF2-40B4-BE49-F238E27FC236}">
                <a16:creationId xmlns:a16="http://schemas.microsoft.com/office/drawing/2014/main" id="{18F1B59C-AC06-41C7-9098-3915613DFD58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148" y="1939750"/>
            <a:ext cx="1411860" cy="9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 descr="brown bread on white ceramic plate">
            <a:extLst>
              <a:ext uri="{FF2B5EF4-FFF2-40B4-BE49-F238E27FC236}">
                <a16:creationId xmlns:a16="http://schemas.microsoft.com/office/drawing/2014/main" id="{44C24922-632F-4B57-A725-D32E869A22F9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5" t="3586" r="13317" b="36035"/>
          <a:stretch/>
        </p:blipFill>
        <p:spPr bwMode="auto">
          <a:xfrm>
            <a:off x="6049302" y="392352"/>
            <a:ext cx="1246675" cy="9052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Picture 44" descr="toddler walking on road while raining">
            <a:extLst>
              <a:ext uri="{FF2B5EF4-FFF2-40B4-BE49-F238E27FC236}">
                <a16:creationId xmlns:a16="http://schemas.microsoft.com/office/drawing/2014/main" id="{AE7DCFEB-41A7-4B7C-AFC3-82BB7EB95E3B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1" t="40947" r="14779" b="24043"/>
          <a:stretch/>
        </p:blipFill>
        <p:spPr bwMode="auto">
          <a:xfrm>
            <a:off x="4178593" y="392352"/>
            <a:ext cx="1257300" cy="9220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6" name="Picture 45" descr="beige, yellow, and blue loom bands">
            <a:extLst>
              <a:ext uri="{FF2B5EF4-FFF2-40B4-BE49-F238E27FC236}">
                <a16:creationId xmlns:a16="http://schemas.microsoft.com/office/drawing/2014/main" id="{CC2773EC-1B9C-416F-A164-AFD9B6399AE4}"/>
              </a:ext>
            </a:extLst>
          </p:cNvPr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t="15853" b="29993"/>
          <a:stretch/>
        </p:blipFill>
        <p:spPr bwMode="auto">
          <a:xfrm>
            <a:off x="2343294" y="395094"/>
            <a:ext cx="1289432" cy="9220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A674098-BD46-48B8-9F2D-1A018A9F5E58}"/>
              </a:ext>
            </a:extLst>
          </p:cNvPr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" t="14165" r="34057" b="14538"/>
          <a:stretch/>
        </p:blipFill>
        <p:spPr bwMode="auto">
          <a:xfrm>
            <a:off x="3934456" y="3552351"/>
            <a:ext cx="1574403" cy="10119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Picture 47" descr="brown wood logs pile">
            <a:extLst>
              <a:ext uri="{FF2B5EF4-FFF2-40B4-BE49-F238E27FC236}">
                <a16:creationId xmlns:a16="http://schemas.microsoft.com/office/drawing/2014/main" id="{0F6DDB0E-FBED-4D67-85AD-6EA21A11FBD7}"/>
              </a:ext>
            </a:extLst>
          </p:cNvPr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t="54800" r="49746" b="-2426"/>
          <a:stretch/>
        </p:blipFill>
        <p:spPr bwMode="auto">
          <a:xfrm>
            <a:off x="2104893" y="3598250"/>
            <a:ext cx="1499721" cy="10210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9" name="Picture 48" descr="purple thread">
            <a:extLst>
              <a:ext uri="{FF2B5EF4-FFF2-40B4-BE49-F238E27FC236}">
                <a16:creationId xmlns:a16="http://schemas.microsoft.com/office/drawing/2014/main" id="{CCAF7C39-75F5-4D77-B18D-F32ECC0F44FB}"/>
              </a:ext>
            </a:extLst>
          </p:cNvPr>
          <p:cNvPicPr/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7" t="27246" r="15175"/>
          <a:stretch/>
        </p:blipFill>
        <p:spPr bwMode="auto">
          <a:xfrm>
            <a:off x="435006" y="3704932"/>
            <a:ext cx="1499721" cy="86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49" descr="silver and gold round coins">
            <a:extLst>
              <a:ext uri="{FF2B5EF4-FFF2-40B4-BE49-F238E27FC236}">
                <a16:creationId xmlns:a16="http://schemas.microsoft.com/office/drawing/2014/main" id="{DA19E678-8715-4541-B050-DC92AAC11F39}"/>
              </a:ext>
            </a:extLst>
          </p:cNvPr>
          <p:cNvPicPr/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4" t="28131" r="15444" b="2376"/>
          <a:stretch/>
        </p:blipFill>
        <p:spPr bwMode="auto">
          <a:xfrm>
            <a:off x="9915480" y="5138193"/>
            <a:ext cx="1509876" cy="1028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Picture 50" descr="three gray, green, and white scarf on top of table">
            <a:extLst>
              <a:ext uri="{FF2B5EF4-FFF2-40B4-BE49-F238E27FC236}">
                <a16:creationId xmlns:a16="http://schemas.microsoft.com/office/drawing/2014/main" id="{53A1E020-EAF6-4516-94CD-8E46EBA064BA}"/>
              </a:ext>
            </a:extLst>
          </p:cNvPr>
          <p:cNvPicPr/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r="4544" b="10270"/>
          <a:stretch/>
        </p:blipFill>
        <p:spPr bwMode="auto">
          <a:xfrm>
            <a:off x="2123966" y="5220651"/>
            <a:ext cx="1508760" cy="972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2" name="Picture 51" descr="firewood lot near fireplace">
            <a:extLst>
              <a:ext uri="{FF2B5EF4-FFF2-40B4-BE49-F238E27FC236}">
                <a16:creationId xmlns:a16="http://schemas.microsoft.com/office/drawing/2014/main" id="{0A6EF8F5-9C2D-4D63-933F-3B646D8494D6}"/>
              </a:ext>
            </a:extLst>
          </p:cNvPr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07" y="456752"/>
            <a:ext cx="1369920" cy="841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52" descr="blue and red pens">
            <a:extLst>
              <a:ext uri="{FF2B5EF4-FFF2-40B4-BE49-F238E27FC236}">
                <a16:creationId xmlns:a16="http://schemas.microsoft.com/office/drawing/2014/main" id="{E689FFB0-F92E-463E-B904-7F80145DC07B}"/>
              </a:ext>
            </a:extLst>
          </p:cNvPr>
          <p:cNvPicPr/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7" r="61312"/>
          <a:stretch/>
        </p:blipFill>
        <p:spPr bwMode="auto">
          <a:xfrm>
            <a:off x="2343294" y="2051567"/>
            <a:ext cx="1261745" cy="914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Picture 53" descr="macro shot of droplets on leaves">
            <a:extLst>
              <a:ext uri="{FF2B5EF4-FFF2-40B4-BE49-F238E27FC236}">
                <a16:creationId xmlns:a16="http://schemas.microsoft.com/office/drawing/2014/main" id="{48292E6C-3790-40C3-9E0A-FDA6748DCCEB}"/>
              </a:ext>
            </a:extLst>
          </p:cNvPr>
          <p:cNvPicPr/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955" y="2024213"/>
            <a:ext cx="1411860" cy="91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5" descr="close-up photography of bicycle rim and tire">
            <a:extLst>
              <a:ext uri="{FF2B5EF4-FFF2-40B4-BE49-F238E27FC236}">
                <a16:creationId xmlns:a16="http://schemas.microsoft.com/office/drawing/2014/main" id="{07EA0A0B-834D-4D48-B1D8-09EC3D5714E6}"/>
              </a:ext>
            </a:extLst>
          </p:cNvPr>
          <p:cNvPicPr/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4" b="8137"/>
          <a:stretch/>
        </p:blipFill>
        <p:spPr bwMode="auto">
          <a:xfrm>
            <a:off x="7897587" y="3630091"/>
            <a:ext cx="1386432" cy="9021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7" name="Picture 56" descr="assorted textile">
            <a:extLst>
              <a:ext uri="{FF2B5EF4-FFF2-40B4-BE49-F238E27FC236}">
                <a16:creationId xmlns:a16="http://schemas.microsoft.com/office/drawing/2014/main" id="{D8A3C237-A3AD-4F88-83AE-8CBE55981BCE}"/>
              </a:ext>
            </a:extLst>
          </p:cNvPr>
          <p:cNvPicPr/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2" b="16244"/>
          <a:stretch/>
        </p:blipFill>
        <p:spPr bwMode="auto">
          <a:xfrm>
            <a:off x="6031057" y="1978548"/>
            <a:ext cx="1264920" cy="8794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DB159F-79CC-416A-B791-EE18DB45100A}"/>
              </a:ext>
            </a:extLst>
          </p:cNvPr>
          <p:cNvSpPr/>
          <p:nvPr/>
        </p:nvSpPr>
        <p:spPr>
          <a:xfrm>
            <a:off x="2266931" y="-44025"/>
            <a:ext cx="7752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Look at these key words and explain what they mean. (10 minutes)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094E747-7C3E-484A-83F7-20C216554FE7}"/>
              </a:ext>
            </a:extLst>
          </p:cNvPr>
          <p:cNvSpPr txBox="1"/>
          <p:nvPr/>
        </p:nvSpPr>
        <p:spPr>
          <a:xfrm>
            <a:off x="162727" y="6429352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674C288-474A-4FDA-A73D-9BBC9F6123B0}" type="slidenum">
              <a:rPr lang="en-GB" smtClean="0"/>
              <a:t>3</a:t>
            </a:fld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119396" y="6539595"/>
            <a:ext cx="8307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Pay close attention to the words in </a:t>
            </a:r>
            <a:r>
              <a:rPr lang="en-GB" dirty="0">
                <a:solidFill>
                  <a:srgbClr val="0070C0"/>
                </a:solidFill>
              </a:rPr>
              <a:t>blue</a:t>
            </a:r>
            <a:r>
              <a:rPr lang="en-GB" dirty="0">
                <a:solidFill>
                  <a:srgbClr val="FF0000"/>
                </a:solidFill>
              </a:rPr>
              <a:t> as the vocabulary has progressed since year 1.</a:t>
            </a:r>
            <a:endParaRPr lang="en-US" dirty="0"/>
          </a:p>
        </p:txBody>
      </p:sp>
      <p:pic>
        <p:nvPicPr>
          <p:cNvPr id="59" name="Picture 58" descr="blue body of water">
            <a:extLst>
              <a:ext uri="{FF2B5EF4-FFF2-40B4-BE49-F238E27FC236}">
                <a16:creationId xmlns:a16="http://schemas.microsoft.com/office/drawing/2014/main" id="{63E93BA4-BE4C-4DD5-99AA-9104749EBE9A}"/>
              </a:ext>
            </a:extLst>
          </p:cNvPr>
          <p:cNvPicPr/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24028" r="29005" b="25313"/>
          <a:stretch/>
        </p:blipFill>
        <p:spPr bwMode="auto">
          <a:xfrm>
            <a:off x="565248" y="2053739"/>
            <a:ext cx="1369479" cy="9137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0" name="Picture 59" descr="assorted-color of houses near lake">
            <a:extLst>
              <a:ext uri="{FF2B5EF4-FFF2-40B4-BE49-F238E27FC236}">
                <a16:creationId xmlns:a16="http://schemas.microsoft.com/office/drawing/2014/main" id="{665020DA-6483-4C1D-8DDA-02FE91C0226E}"/>
              </a:ext>
            </a:extLst>
          </p:cNvPr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174" y="5200423"/>
            <a:ext cx="1530578" cy="978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60" descr="selective focus photography of woman holding umbrella">
            <a:extLst>
              <a:ext uri="{FF2B5EF4-FFF2-40B4-BE49-F238E27FC236}">
                <a16:creationId xmlns:a16="http://schemas.microsoft.com/office/drawing/2014/main" id="{18CA33E9-25B3-4E6D-A6CD-F62C89142F0B}"/>
              </a:ext>
            </a:extLst>
          </p:cNvPr>
          <p:cNvPicPr/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6" b="22801"/>
          <a:stretch/>
        </p:blipFill>
        <p:spPr bwMode="auto">
          <a:xfrm>
            <a:off x="9931836" y="1935761"/>
            <a:ext cx="1493520" cy="9036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95710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34" y="901699"/>
            <a:ext cx="3317289" cy="58197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600" dirty="0">
                <a:solidFill>
                  <a:srgbClr val="FF0000"/>
                </a:solidFill>
              </a:rPr>
              <a:t>Activity 1:       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600" dirty="0">
                <a:solidFill>
                  <a:schemeClr val="tx1"/>
                </a:solidFill>
              </a:rPr>
              <a:t>Once your child feels confident with the vocabulary, ask them to find between 5-10 objects around the house. Challenge them to match the </a:t>
            </a:r>
            <a:r>
              <a:rPr lang="en-GB" sz="2600" dirty="0">
                <a:solidFill>
                  <a:srgbClr val="0070C0"/>
                </a:solidFill>
              </a:rPr>
              <a:t>blue words </a:t>
            </a:r>
            <a:r>
              <a:rPr lang="en-GB" sz="2600" dirty="0">
                <a:solidFill>
                  <a:schemeClr val="tx1"/>
                </a:solidFill>
              </a:rPr>
              <a:t>on the list. </a:t>
            </a: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2300" u="sng" dirty="0">
                <a:solidFill>
                  <a:srgbClr val="7030A0"/>
                </a:solidFill>
              </a:rPr>
              <a:t>Vocabulary to listen out for: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300" dirty="0">
                <a:solidFill>
                  <a:srgbClr val="7030A0"/>
                </a:solidFill>
              </a:rPr>
              <a:t>Following on from year 1: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300" dirty="0">
                <a:solidFill>
                  <a:srgbClr val="7030A0"/>
                </a:solidFill>
              </a:rPr>
              <a:t>Plastic, rock, metal, glass, wood, water, clay, hard, soft, stretchy, floppy, waterproof, absorbent, breaks/tears, rough, smooth, dull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400" dirty="0">
                <a:solidFill>
                  <a:srgbClr val="0070C0"/>
                </a:solidFill>
              </a:rPr>
              <a:t>Year 2 transition of vocabulary: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400" dirty="0">
                <a:solidFill>
                  <a:srgbClr val="0070C0"/>
                </a:solidFill>
              </a:rPr>
              <a:t>rigid </a:t>
            </a:r>
            <a:r>
              <a:rPr lang="en-GB" sz="2400" dirty="0">
                <a:solidFill>
                  <a:srgbClr val="7030A0"/>
                </a:solidFill>
              </a:rPr>
              <a:t>(stiff), </a:t>
            </a:r>
            <a:r>
              <a:rPr lang="en-GB" sz="2400" dirty="0">
                <a:solidFill>
                  <a:srgbClr val="0070C0"/>
                </a:solidFill>
              </a:rPr>
              <a:t>flexible </a:t>
            </a:r>
            <a:r>
              <a:rPr lang="en-GB" sz="2400" dirty="0">
                <a:solidFill>
                  <a:srgbClr val="7030A0"/>
                </a:solidFill>
              </a:rPr>
              <a:t>(bendy),</a:t>
            </a:r>
            <a:r>
              <a:rPr lang="en-GB" sz="2400" dirty="0">
                <a:solidFill>
                  <a:srgbClr val="0070C0"/>
                </a:solidFill>
              </a:rPr>
              <a:t> reflective </a:t>
            </a:r>
            <a:r>
              <a:rPr lang="en-GB" sz="2400" dirty="0">
                <a:solidFill>
                  <a:srgbClr val="7030A0"/>
                </a:solidFill>
              </a:rPr>
              <a:t>(shiny), </a:t>
            </a:r>
            <a:r>
              <a:rPr lang="en-GB" sz="2400" dirty="0">
                <a:solidFill>
                  <a:srgbClr val="0070C0"/>
                </a:solidFill>
              </a:rPr>
              <a:t>transparent </a:t>
            </a:r>
            <a:r>
              <a:rPr lang="en-GB" sz="2400" dirty="0">
                <a:solidFill>
                  <a:srgbClr val="7030A0"/>
                </a:solidFill>
              </a:rPr>
              <a:t>(see-through), </a:t>
            </a:r>
            <a:r>
              <a:rPr lang="en-GB" sz="2400" dirty="0">
                <a:solidFill>
                  <a:srgbClr val="0070C0"/>
                </a:solidFill>
              </a:rPr>
              <a:t>opaque </a:t>
            </a:r>
            <a:r>
              <a:rPr lang="en-GB" sz="2400" dirty="0">
                <a:solidFill>
                  <a:srgbClr val="7030A0"/>
                </a:solidFill>
              </a:rPr>
              <a:t>(not see-through),</a:t>
            </a:r>
            <a:r>
              <a:rPr lang="en-GB" sz="2400" dirty="0">
                <a:solidFill>
                  <a:srgbClr val="0070C0"/>
                </a:solidFill>
              </a:rPr>
              <a:t> translucent </a:t>
            </a:r>
            <a:r>
              <a:rPr lang="en-GB" sz="2400" dirty="0">
                <a:solidFill>
                  <a:srgbClr val="7030A0"/>
                </a:solidFill>
              </a:rPr>
              <a:t>(a little bit see-through)</a:t>
            </a:r>
            <a:endParaRPr lang="en-GB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3751487" y="901700"/>
            <a:ext cx="7712155" cy="5819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Learning outcome: I can identify materials and their properties.</a:t>
            </a:r>
          </a:p>
          <a:p>
            <a:pPr marL="0" indent="0">
              <a:buNone/>
            </a:pPr>
            <a:endParaRPr lang="en-GB" sz="1600" dirty="0">
              <a:solidFill>
                <a:srgbClr val="0D5099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42BEA5-4E9D-4148-B8C0-D03391A85B92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2588E099-A086-4989-9AAD-FE3A20EDA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BD9418F-00D6-4FF9-B94B-9975B41823ED}"/>
              </a:ext>
            </a:extLst>
          </p:cNvPr>
          <p:cNvSpPr/>
          <p:nvPr/>
        </p:nvSpPr>
        <p:spPr>
          <a:xfrm>
            <a:off x="0" y="0"/>
            <a:ext cx="12192000" cy="901700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F3E3D1E-5D9F-4E60-B95D-190BA7EADA15}"/>
              </a:ext>
            </a:extLst>
          </p:cNvPr>
          <p:cNvSpPr txBox="1"/>
          <p:nvPr/>
        </p:nvSpPr>
        <p:spPr>
          <a:xfrm>
            <a:off x="1108396" y="-75190"/>
            <a:ext cx="708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Explore, think, talk…. 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AE4EE7A-4177-4401-AEAD-C984156A45D8}"/>
              </a:ext>
            </a:extLst>
          </p:cNvPr>
          <p:cNvSpPr/>
          <p:nvPr/>
        </p:nvSpPr>
        <p:spPr>
          <a:xfrm>
            <a:off x="167569" y="37403"/>
            <a:ext cx="781236" cy="76337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68CE5E-304A-4A0E-B22D-E5B20205A714}"/>
              </a:ext>
            </a:extLst>
          </p:cNvPr>
          <p:cNvSpPr txBox="1"/>
          <p:nvPr/>
        </p:nvSpPr>
        <p:spPr>
          <a:xfrm>
            <a:off x="167569" y="92892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34D2724-AEC4-465E-B815-09BCE5D79805}"/>
              </a:ext>
            </a:extLst>
          </p:cNvPr>
          <p:cNvSpPr/>
          <p:nvPr/>
        </p:nvSpPr>
        <p:spPr>
          <a:xfrm>
            <a:off x="948038" y="444822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16D0A9F-5266-40D7-BD38-51D5CBE16850}"/>
              </a:ext>
            </a:extLst>
          </p:cNvPr>
          <p:cNvSpPr txBox="1"/>
          <p:nvPr/>
        </p:nvSpPr>
        <p:spPr>
          <a:xfrm>
            <a:off x="1116373" y="482990"/>
            <a:ext cx="874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What do the children already know about materials and their properties? (20 minutes) </a:t>
            </a:r>
            <a:endParaRPr lang="en-GB" b="1" i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801" y="1351648"/>
            <a:ext cx="1104902" cy="14732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892" y="2937009"/>
            <a:ext cx="1104901" cy="1473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9619" y="3144974"/>
            <a:ext cx="1473204" cy="1111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480" y="2947427"/>
            <a:ext cx="1104900" cy="1473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133" y="1335082"/>
            <a:ext cx="1104900" cy="1473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66" y="4977763"/>
            <a:ext cx="1104900" cy="1473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50" y="1342990"/>
            <a:ext cx="1104900" cy="1473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2421" y="3138715"/>
            <a:ext cx="1473204" cy="11117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629" y="4977763"/>
            <a:ext cx="1104900" cy="14732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19337" y="4555739"/>
            <a:ext cx="107333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Flexible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8189" y="2150061"/>
            <a:ext cx="1334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Rigid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670" y="4977763"/>
            <a:ext cx="1104900" cy="1473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169655" y="2806864"/>
            <a:ext cx="21333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Sort the objects collected into two groups. Do this 4-5 times using the word mat to help you.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C92173-E2CE-4302-A6C3-703C3DDA0C04}"/>
              </a:ext>
            </a:extLst>
          </p:cNvPr>
          <p:cNvSpPr txBox="1"/>
          <p:nvPr/>
        </p:nvSpPr>
        <p:spPr>
          <a:xfrm>
            <a:off x="11049383" y="6352142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8820719-B322-4428-9BCE-2C4D3A7F3F33}" type="slidenum">
              <a:rPr lang="en-GB" smtClean="0"/>
              <a:t>4</a:t>
            </a:fld>
            <a:endParaRPr lang="en-GB" dirty="0"/>
          </a:p>
        </p:txBody>
      </p:sp>
      <p:pic>
        <p:nvPicPr>
          <p:cNvPr id="28" name="Picture 27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A5DE30CB-8424-4C95-821C-7613B4B4AD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87" y="34113"/>
            <a:ext cx="758352" cy="75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73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6385"/>
            <a:ext cx="5181600" cy="45328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e.g. Cling film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I found cling film. </a:t>
            </a:r>
          </a:p>
          <a:p>
            <a:r>
              <a:rPr lang="en-GB" sz="2000" dirty="0"/>
              <a:t>It is made of plastic.</a:t>
            </a:r>
          </a:p>
          <a:p>
            <a:r>
              <a:rPr lang="en-GB" sz="2000" dirty="0"/>
              <a:t>It is flexible and transparent.</a:t>
            </a:r>
          </a:p>
          <a:p>
            <a:r>
              <a:rPr lang="en-GB" sz="2000" dirty="0"/>
              <a:t>It is used to wrap around food to keep it fresh.</a:t>
            </a:r>
          </a:p>
          <a:p>
            <a:r>
              <a:rPr lang="en-GB" sz="2000" dirty="0"/>
              <a:t>It is useful because it is flexible enough to wrap around different shapes.</a:t>
            </a:r>
          </a:p>
          <a:p>
            <a:r>
              <a:rPr lang="en-GB" sz="2000" dirty="0"/>
              <a:t>Because it is transparent, I can easily see what food I have wrapped up.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197602" y="1626385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900" dirty="0">
                <a:solidFill>
                  <a:srgbClr val="FF0000"/>
                </a:solidFill>
              </a:rPr>
              <a:t>Let your child have a go using the sentence starters to structure their discussion. </a:t>
            </a:r>
          </a:p>
          <a:p>
            <a:pPr algn="ctr"/>
            <a:endParaRPr lang="en-GB" sz="1400" dirty="0"/>
          </a:p>
          <a:p>
            <a:r>
              <a:rPr lang="en-GB" sz="2400" dirty="0"/>
              <a:t>I found ________. </a:t>
            </a:r>
          </a:p>
          <a:p>
            <a:endParaRPr lang="en-GB" sz="2400" dirty="0"/>
          </a:p>
          <a:p>
            <a:r>
              <a:rPr lang="en-GB" sz="2400" dirty="0"/>
              <a:t>It is made of ________ (and______).</a:t>
            </a:r>
          </a:p>
          <a:p>
            <a:endParaRPr lang="en-GB" sz="2400" dirty="0"/>
          </a:p>
          <a:p>
            <a:r>
              <a:rPr lang="en-GB" sz="2400" dirty="0"/>
              <a:t>It is ______________ (properties).</a:t>
            </a:r>
          </a:p>
          <a:p>
            <a:endParaRPr lang="en-GB" sz="2400" dirty="0"/>
          </a:p>
          <a:p>
            <a:r>
              <a:rPr lang="en-GB" sz="2400" dirty="0"/>
              <a:t>It is used to/for_____________.</a:t>
            </a:r>
          </a:p>
          <a:p>
            <a:endParaRPr lang="en-GB" sz="2400" dirty="0"/>
          </a:p>
          <a:p>
            <a:r>
              <a:rPr lang="en-GB" sz="2400" dirty="0"/>
              <a:t>It is useful because ______________.</a:t>
            </a:r>
          </a:p>
          <a:p>
            <a:pPr algn="ctr"/>
            <a:endParaRPr lang="en-GB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933D13-2E13-426F-8889-57DB07D52A00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6AB09C-B8E5-42A4-B189-890047EBC83B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F2C311-02AA-4EF7-B87F-16A20FEE5352}"/>
              </a:ext>
            </a:extLst>
          </p:cNvPr>
          <p:cNvSpPr txBox="1"/>
          <p:nvPr/>
        </p:nvSpPr>
        <p:spPr>
          <a:xfrm>
            <a:off x="1468072" y="-35644"/>
            <a:ext cx="10723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Explore, talk, extend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2D6F00-3F95-4C86-9E3A-2134F398488C}"/>
              </a:ext>
            </a:extLst>
          </p:cNvPr>
          <p:cNvSpPr txBox="1"/>
          <p:nvPr/>
        </p:nvSpPr>
        <p:spPr>
          <a:xfrm>
            <a:off x="1468072" y="500744"/>
            <a:ext cx="973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Look at the materials an object is made from and </a:t>
            </a:r>
            <a:r>
              <a:rPr lang="en-GB" sz="2200" b="1" i="1" u="sng" dirty="0">
                <a:solidFill>
                  <a:schemeClr val="bg1"/>
                </a:solidFill>
                <a:latin typeface="+mj-lt"/>
              </a:rPr>
              <a:t>discuss</a:t>
            </a:r>
            <a:r>
              <a:rPr lang="en-GB" sz="2200" b="1" i="1" dirty="0">
                <a:solidFill>
                  <a:schemeClr val="bg1"/>
                </a:solidFill>
                <a:latin typeface="+mj-lt"/>
              </a:rPr>
              <a:t> what it is used for.</a:t>
            </a:r>
          </a:p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(20 minutes)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629D61-E092-4B1E-ABDD-D03F630CD850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F9788D-7153-4ACB-9E7E-92A934BFEBE8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79F925-C708-41E8-A60E-874E22A10BB0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22" name="Picture 21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329569BE-8C42-470D-AD08-3554ABA2F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40" y="1755892"/>
            <a:ext cx="1790930" cy="14798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4660" y="1252454"/>
            <a:ext cx="1168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Activity 2: 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1F7017-0105-4772-B977-9DC883DD503A}"/>
              </a:ext>
            </a:extLst>
          </p:cNvPr>
          <p:cNvSpPr txBox="1"/>
          <p:nvPr/>
        </p:nvSpPr>
        <p:spPr>
          <a:xfrm>
            <a:off x="177916" y="6444733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8820719-B322-4428-9BCE-2C4D3A7F3F33}" type="slidenum">
              <a:rPr lang="en-GB" smtClean="0">
                <a:solidFill>
                  <a:schemeClr val="bg1"/>
                </a:solidFill>
              </a:rPr>
              <a:t>5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3" name="Picture 22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069FC88F-D4D7-4587-8D30-348015FB85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13" y="52817"/>
            <a:ext cx="1080518" cy="108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18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34" y="257452"/>
            <a:ext cx="3317289" cy="62254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000" dirty="0">
                <a:solidFill>
                  <a:srgbClr val="FF0000"/>
                </a:solidFill>
              </a:rPr>
              <a:t>Activity 3: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600" dirty="0">
                <a:solidFill>
                  <a:srgbClr val="FF0000"/>
                </a:solidFill>
              </a:rPr>
              <a:t>(10-15 minutes)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000" dirty="0">
                <a:solidFill>
                  <a:schemeClr val="tx1"/>
                </a:solidFill>
              </a:rPr>
              <a:t>Ask your child what other materials could be used to wrap food: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000" i="1" dirty="0">
                <a:solidFill>
                  <a:srgbClr val="FF0000"/>
                </a:solidFill>
              </a:rPr>
              <a:t>“Could I use wood, metal, water, rock </a:t>
            </a:r>
            <a:r>
              <a:rPr lang="en-GB" sz="2000" i="1" dirty="0" err="1">
                <a:solidFill>
                  <a:srgbClr val="FF0000"/>
                </a:solidFill>
              </a:rPr>
              <a:t>etc</a:t>
            </a:r>
            <a:r>
              <a:rPr lang="en-GB" sz="2000" i="1" dirty="0">
                <a:solidFill>
                  <a:srgbClr val="FF0000"/>
                </a:solidFill>
              </a:rPr>
              <a:t>?”</a:t>
            </a:r>
            <a:endParaRPr lang="en-GB" sz="2000" i="1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/>
              <a:t>Choose one of the objects your child found and ask the same questions.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500" u="sng" dirty="0">
                <a:solidFill>
                  <a:schemeClr val="tx1"/>
                </a:solidFill>
              </a:rPr>
              <a:t>Note: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500" dirty="0">
                <a:solidFill>
                  <a:schemeClr val="tx1"/>
                </a:solidFill>
              </a:rPr>
              <a:t>Asking ‘silly’ questions like: “I will wrap my sandwich using brick” will not only make your child laugh, but help them to reason  for or against a suitable or unsuitable idea.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1800" dirty="0"/>
          </a:p>
          <a:p>
            <a:pPr marL="0" indent="0">
              <a:lnSpc>
                <a:spcPct val="120000"/>
              </a:lnSpc>
              <a:buNone/>
            </a:pPr>
            <a:endParaRPr lang="en-US" sz="2000" dirty="0"/>
          </a:p>
          <a:p>
            <a:pPr marL="0" indent="0">
              <a:lnSpc>
                <a:spcPct val="120000"/>
              </a:lnSpc>
              <a:buNone/>
            </a:pPr>
            <a:endParaRPr lang="en-GB" sz="2000" dirty="0">
              <a:solidFill>
                <a:srgbClr val="7030A0"/>
              </a:solidFill>
            </a:endParaRPr>
          </a:p>
          <a:p>
            <a:endParaRPr lang="en-GB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3751487" y="257452"/>
            <a:ext cx="7712155" cy="6224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Learning outcome: </a:t>
            </a:r>
            <a:r>
              <a:rPr lang="en-GB" sz="2000" dirty="0"/>
              <a:t>I can identify what materials are best for a certain purpose.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42BEA5-4E9D-4148-B8C0-D03391A85B92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2588E099-A086-4989-9AAD-FE3A20EDA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240" y="2108200"/>
            <a:ext cx="2148960" cy="2057400"/>
          </a:xfrm>
          <a:prstGeom prst="rect">
            <a:avLst/>
          </a:prstGeom>
        </p:spPr>
      </p:pic>
      <p:pic>
        <p:nvPicPr>
          <p:cNvPr id="15" name="Picture 14" descr="stacked brown rocks">
            <a:extLst>
              <a:ext uri="{FF2B5EF4-FFF2-40B4-BE49-F238E27FC236}">
                <a16:creationId xmlns:a16="http://schemas.microsoft.com/office/drawing/2014/main" id="{9FA1BB78-0081-45CD-91DF-FE32B6AC62E9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9" r="34855" b="33444"/>
          <a:stretch/>
        </p:blipFill>
        <p:spPr bwMode="auto">
          <a:xfrm>
            <a:off x="7667580" y="796014"/>
            <a:ext cx="1793920" cy="13121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6354864" y="1701800"/>
            <a:ext cx="1125436" cy="812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346075" y="3370184"/>
            <a:ext cx="1321505" cy="588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blue body of water">
            <a:extLst>
              <a:ext uri="{FF2B5EF4-FFF2-40B4-BE49-F238E27FC236}">
                <a16:creationId xmlns:a16="http://schemas.microsoft.com/office/drawing/2014/main" id="{63E93BA4-BE4C-4DD5-99AA-9104749EBE9A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24028" r="29005" b="25313"/>
          <a:stretch/>
        </p:blipFill>
        <p:spPr bwMode="auto">
          <a:xfrm>
            <a:off x="7767075" y="2738439"/>
            <a:ext cx="1798536" cy="12634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 descr="silver and gold round coins">
            <a:extLst>
              <a:ext uri="{FF2B5EF4-FFF2-40B4-BE49-F238E27FC236}">
                <a16:creationId xmlns:a16="http://schemas.microsoft.com/office/drawing/2014/main" id="{DA19E678-8715-4541-B050-DC92AAC11F39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4" t="28131" r="15444" b="2376"/>
          <a:stretch/>
        </p:blipFill>
        <p:spPr bwMode="auto">
          <a:xfrm>
            <a:off x="7767075" y="4508559"/>
            <a:ext cx="1798536" cy="12444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5" name="Straight Connector 24"/>
          <p:cNvCxnSpPr>
            <a:cxnSpLocks/>
          </p:cNvCxnSpPr>
          <p:nvPr/>
        </p:nvCxnSpPr>
        <p:spPr>
          <a:xfrm>
            <a:off x="6088756" y="4284584"/>
            <a:ext cx="1495655" cy="736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109048" y="5776459"/>
            <a:ext cx="337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Your child may say no to metal - refer to tin foil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A624CC-A182-41DF-8C1C-C45ADD48BDD9}"/>
              </a:ext>
            </a:extLst>
          </p:cNvPr>
          <p:cNvSpPr txBox="1"/>
          <p:nvPr/>
        </p:nvSpPr>
        <p:spPr>
          <a:xfrm>
            <a:off x="177916" y="6444733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8820719-B322-4428-9BCE-2C4D3A7F3F33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146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34" y="951363"/>
            <a:ext cx="3317289" cy="54752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2000" dirty="0">
                <a:solidFill>
                  <a:srgbClr val="FF0000"/>
                </a:solidFill>
              </a:rPr>
              <a:t>Activity 4: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000" dirty="0">
                <a:solidFill>
                  <a:schemeClr val="tx1"/>
                </a:solidFill>
              </a:rPr>
              <a:t>Discuss: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000" dirty="0">
                <a:solidFill>
                  <a:schemeClr val="tx1"/>
                </a:solidFill>
              </a:rPr>
              <a:t>Apart from cling film, is there anything else used to wrap or keep food fresh?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000" dirty="0"/>
              <a:t>What materials are they made from?</a:t>
            </a:r>
            <a:r>
              <a:rPr lang="en-GB" sz="2000" dirty="0">
                <a:solidFill>
                  <a:srgbClr val="FF0000"/>
                </a:solidFill>
              </a:rPr>
              <a:t> “</a:t>
            </a:r>
            <a:r>
              <a:rPr lang="en-GB" sz="2000" i="1" dirty="0">
                <a:solidFill>
                  <a:srgbClr val="FF0000"/>
                </a:solidFill>
              </a:rPr>
              <a:t>I found a food bag (recycled plastic), a food lid (plastic) and a Tupperware container (plastic).”</a:t>
            </a:r>
            <a:endParaRPr lang="en-GB" sz="2000" i="1" dirty="0"/>
          </a:p>
          <a:p>
            <a:pPr marL="0" indent="0">
              <a:lnSpc>
                <a:spcPct val="110000"/>
              </a:lnSpc>
              <a:buNone/>
            </a:pPr>
            <a:r>
              <a:rPr lang="en-GB" sz="2000" dirty="0"/>
              <a:t>What properties do they have in common and what properties are different?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000" i="1" dirty="0">
                <a:solidFill>
                  <a:srgbClr val="FF0000"/>
                </a:solidFill>
              </a:rPr>
              <a:t>“The Tupperware plastic is rigid and translucent. The lid and bag are also translucent but the lid is flexible and stretchy compared to the Tupperware.”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3751487" y="954407"/>
            <a:ext cx="7712155" cy="54722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I can identify materials.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D5099"/>
                </a:solidFill>
              </a:rPr>
              <a:t>Help your child to identify the objects based on their materials and group them.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42BEA5-4E9D-4148-B8C0-D03391A85B92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2588E099-A086-4989-9AAD-FE3A20EDA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26125" y="4764206"/>
            <a:ext cx="74223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D5099"/>
                </a:solidFill>
              </a:rPr>
              <a:t>Compare and identify objects that have the same job. This could be toys, cutlery, chairs - anything!</a:t>
            </a:r>
          </a:p>
          <a:p>
            <a:r>
              <a:rPr lang="en-GB" dirty="0"/>
              <a:t>Discuss: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materials they are made from.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What properties they have in common and what properties are different.</a:t>
            </a:r>
            <a:endParaRPr lang="en-GB" dirty="0">
              <a:solidFill>
                <a:srgbClr val="0D5099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BD9418F-00D6-4FF9-B94B-9975B41823ED}"/>
              </a:ext>
            </a:extLst>
          </p:cNvPr>
          <p:cNvSpPr/>
          <p:nvPr/>
        </p:nvSpPr>
        <p:spPr>
          <a:xfrm>
            <a:off x="0" y="0"/>
            <a:ext cx="12192000" cy="901700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F3E3D1E-5D9F-4E60-B95D-190BA7EADA15}"/>
              </a:ext>
            </a:extLst>
          </p:cNvPr>
          <p:cNvSpPr txBox="1"/>
          <p:nvPr/>
        </p:nvSpPr>
        <p:spPr>
          <a:xfrm>
            <a:off x="1108396" y="-75190"/>
            <a:ext cx="708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Review, think, talk…. 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AE4EE7A-4177-4401-AEAD-C984156A45D8}"/>
              </a:ext>
            </a:extLst>
          </p:cNvPr>
          <p:cNvSpPr/>
          <p:nvPr/>
        </p:nvSpPr>
        <p:spPr>
          <a:xfrm>
            <a:off x="167569" y="37403"/>
            <a:ext cx="781236" cy="76337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68CE5E-304A-4A0E-B22D-E5B20205A714}"/>
              </a:ext>
            </a:extLst>
          </p:cNvPr>
          <p:cNvSpPr txBox="1"/>
          <p:nvPr/>
        </p:nvSpPr>
        <p:spPr>
          <a:xfrm>
            <a:off x="167569" y="92892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34D2724-AEC4-465E-B815-09BCE5D79805}"/>
              </a:ext>
            </a:extLst>
          </p:cNvPr>
          <p:cNvSpPr/>
          <p:nvPr/>
        </p:nvSpPr>
        <p:spPr>
          <a:xfrm>
            <a:off x="948038" y="444822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16D0A9F-5266-40D7-BD38-51D5CBE16850}"/>
              </a:ext>
            </a:extLst>
          </p:cNvPr>
          <p:cNvSpPr txBox="1"/>
          <p:nvPr/>
        </p:nvSpPr>
        <p:spPr>
          <a:xfrm>
            <a:off x="1116373" y="482990"/>
            <a:ext cx="874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How are materials used to fit a purpose? (20 minutes) </a:t>
            </a:r>
            <a:endParaRPr lang="en-GB" b="1" i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9075" r="5679" b="10741"/>
          <a:stretch/>
        </p:blipFill>
        <p:spPr>
          <a:xfrm>
            <a:off x="3924554" y="2077853"/>
            <a:ext cx="2231775" cy="26188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1" t="24074" r="10865" b="20185"/>
          <a:stretch/>
        </p:blipFill>
        <p:spPr>
          <a:xfrm>
            <a:off x="8753432" y="2077853"/>
            <a:ext cx="2231775" cy="2615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8148" r="16415" b="14630"/>
          <a:stretch/>
        </p:blipFill>
        <p:spPr>
          <a:xfrm>
            <a:off x="6338993" y="2077853"/>
            <a:ext cx="2231775" cy="26188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A645A2-D72F-4738-BBA0-F7807B489046}"/>
              </a:ext>
            </a:extLst>
          </p:cNvPr>
          <p:cNvSpPr txBox="1"/>
          <p:nvPr/>
        </p:nvSpPr>
        <p:spPr>
          <a:xfrm>
            <a:off x="167569" y="6426650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8820719-B322-4428-9BCE-2C4D3A7F3F33}" type="slidenum">
              <a:rPr lang="en-GB" smtClean="0"/>
              <a:t>7</a:t>
            </a:fld>
            <a:endParaRPr lang="en-GB" dirty="0"/>
          </a:p>
        </p:txBody>
      </p:sp>
      <p:pic>
        <p:nvPicPr>
          <p:cNvPr id="17" name="Picture 16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11DA92D8-7E0E-4290-9F88-561FB004F5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87" y="34113"/>
            <a:ext cx="758352" cy="75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07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569" y="1098038"/>
            <a:ext cx="3401254" cy="56605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1400" dirty="0">
                <a:solidFill>
                  <a:srgbClr val="FF0000"/>
                </a:solidFill>
              </a:rPr>
              <a:t>Activity 5: </a:t>
            </a:r>
          </a:p>
          <a:p>
            <a:pPr>
              <a:lnSpc>
                <a:spcPct val="120000"/>
              </a:lnSpc>
            </a:pPr>
            <a:r>
              <a:rPr lang="en-GB" sz="1400" dirty="0"/>
              <a:t>You are learning from home and need a ‘uniform’ that is comfortable but also suitable for your daily exercise.</a:t>
            </a:r>
          </a:p>
          <a:p>
            <a:pPr>
              <a:lnSpc>
                <a:spcPct val="120000"/>
              </a:lnSpc>
            </a:pPr>
            <a:r>
              <a:rPr lang="en-GB" sz="1400" dirty="0"/>
              <a:t>Think about what your uniform needs to be:</a:t>
            </a:r>
          </a:p>
          <a:p>
            <a:pPr>
              <a:lnSpc>
                <a:spcPct val="120000"/>
              </a:lnSpc>
            </a:pPr>
            <a:r>
              <a:rPr lang="en-GB" sz="1400" dirty="0"/>
              <a:t>Should it be soft, rough? What materials would be best? If you want to work out, what properties should the materials have?</a:t>
            </a:r>
          </a:p>
          <a:p>
            <a:pPr>
              <a:lnSpc>
                <a:spcPct val="120000"/>
              </a:lnSpc>
            </a:pPr>
            <a:r>
              <a:rPr lang="en-GB" sz="1400" dirty="0"/>
              <a:t>What will it look like?</a:t>
            </a:r>
          </a:p>
          <a:p>
            <a:pPr>
              <a:lnSpc>
                <a:spcPct val="120000"/>
              </a:lnSpc>
            </a:pPr>
            <a:r>
              <a:rPr lang="en-GB" sz="1400" dirty="0"/>
              <a:t>Ask your child to present their design and explain their reasoning.</a:t>
            </a:r>
          </a:p>
          <a:p>
            <a:pPr>
              <a:lnSpc>
                <a:spcPct val="120000"/>
              </a:lnSpc>
            </a:pPr>
            <a:r>
              <a:rPr lang="en-GB" sz="1400" dirty="0"/>
              <a:t>Critique their design and ask questions.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400" i="1" dirty="0">
                <a:solidFill>
                  <a:srgbClr val="FF0000"/>
                </a:solidFill>
              </a:rPr>
              <a:t>e.g. “Will the reflective sequins be comfortable for exercise?” </a:t>
            </a:r>
            <a:r>
              <a:rPr lang="en-GB" sz="1400" b="1" i="1" dirty="0">
                <a:solidFill>
                  <a:srgbClr val="FF0000"/>
                </a:solidFill>
              </a:rPr>
              <a:t>or</a:t>
            </a:r>
            <a:r>
              <a:rPr lang="en-GB" sz="1400" i="1" dirty="0">
                <a:solidFill>
                  <a:srgbClr val="FF0000"/>
                </a:solidFill>
              </a:rPr>
              <a:t> “I like that you used stretchy material - why did you choose that?”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42BEA5-4E9D-4148-B8C0-D03391A85B92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2588E099-A086-4989-9AAD-FE3A20EDA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87900" y="5835219"/>
            <a:ext cx="6527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D5099"/>
                </a:solidFill>
              </a:rPr>
              <a:t>Ask your child to give you a brief this time (e.g. waterproof hat, lid for a container, safety jacket for cycling). Present your ideas and let your child critique them.</a:t>
            </a:r>
            <a:endParaRPr lang="en-US" dirty="0">
              <a:solidFill>
                <a:srgbClr val="0D5099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BD9418F-00D6-4FF9-B94B-9975B41823ED}"/>
              </a:ext>
            </a:extLst>
          </p:cNvPr>
          <p:cNvSpPr/>
          <p:nvPr/>
        </p:nvSpPr>
        <p:spPr>
          <a:xfrm>
            <a:off x="0" y="0"/>
            <a:ext cx="12192000" cy="901700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F3E3D1E-5D9F-4E60-B95D-190BA7EADA15}"/>
              </a:ext>
            </a:extLst>
          </p:cNvPr>
          <p:cNvSpPr txBox="1"/>
          <p:nvPr/>
        </p:nvSpPr>
        <p:spPr>
          <a:xfrm>
            <a:off x="1108396" y="-75190"/>
            <a:ext cx="708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Review, think, talk…. 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AE4EE7A-4177-4401-AEAD-C984156A45D8}"/>
              </a:ext>
            </a:extLst>
          </p:cNvPr>
          <p:cNvSpPr/>
          <p:nvPr/>
        </p:nvSpPr>
        <p:spPr>
          <a:xfrm>
            <a:off x="167569" y="37403"/>
            <a:ext cx="781236" cy="76337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68CE5E-304A-4A0E-B22D-E5B20205A714}"/>
              </a:ext>
            </a:extLst>
          </p:cNvPr>
          <p:cNvSpPr txBox="1"/>
          <p:nvPr/>
        </p:nvSpPr>
        <p:spPr>
          <a:xfrm>
            <a:off x="167569" y="92892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34D2724-AEC4-465E-B815-09BCE5D79805}"/>
              </a:ext>
            </a:extLst>
          </p:cNvPr>
          <p:cNvSpPr/>
          <p:nvPr/>
        </p:nvSpPr>
        <p:spPr>
          <a:xfrm>
            <a:off x="948038" y="444822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6D0A9F-5266-40D7-BD38-51D5CBE16850}"/>
              </a:ext>
            </a:extLst>
          </p:cNvPr>
          <p:cNvSpPr txBox="1"/>
          <p:nvPr/>
        </p:nvSpPr>
        <p:spPr>
          <a:xfrm>
            <a:off x="1116373" y="482990"/>
            <a:ext cx="874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Use materials to suit a specific purpose (30-40 minutes) </a:t>
            </a:r>
            <a:endParaRPr lang="en-GB" b="1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00096" y="1098038"/>
            <a:ext cx="74895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D5099"/>
                </a:solidFill>
              </a:rPr>
              <a:t>Using materials from around the home, ask your child to design a uniform and to explain why they have designed it this way. It does not have to be to scale - it can be designed on a toy doll or teddy. If you do not have spare materials around the house, your child can draw their design instead and label.</a:t>
            </a:r>
            <a:endParaRPr lang="en-US" dirty="0"/>
          </a:p>
        </p:txBody>
      </p:sp>
      <p:pic>
        <p:nvPicPr>
          <p:cNvPr id="25" name="Picture 24" descr="three gray, green, and white scarf on top of table">
            <a:extLst>
              <a:ext uri="{FF2B5EF4-FFF2-40B4-BE49-F238E27FC236}">
                <a16:creationId xmlns:a16="http://schemas.microsoft.com/office/drawing/2014/main" id="{53A1E020-EAF6-4516-94CD-8E46EBA064BA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r="4544" b="10270"/>
          <a:stretch/>
        </p:blipFill>
        <p:spPr bwMode="auto">
          <a:xfrm>
            <a:off x="3668356" y="3161730"/>
            <a:ext cx="1028008" cy="1383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6FB88FA-9F20-41D0-BC06-DF67940D7922}"/>
              </a:ext>
            </a:extLst>
          </p:cNvPr>
          <p:cNvSpPr txBox="1"/>
          <p:nvPr/>
        </p:nvSpPr>
        <p:spPr>
          <a:xfrm>
            <a:off x="3845195" y="4525853"/>
            <a:ext cx="1844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soft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599825D-3F32-46AA-9B20-83F90F4F4E67}"/>
              </a:ext>
            </a:extLst>
          </p:cNvPr>
          <p:cNvSpPr txBox="1"/>
          <p:nvPr/>
        </p:nvSpPr>
        <p:spPr>
          <a:xfrm>
            <a:off x="3824405" y="4819431"/>
            <a:ext cx="1844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fabric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75275D6-994F-4F4C-921D-4950968EE714}"/>
              </a:ext>
            </a:extLst>
          </p:cNvPr>
          <p:cNvSpPr txBox="1"/>
          <p:nvPr/>
        </p:nvSpPr>
        <p:spPr>
          <a:xfrm>
            <a:off x="4760254" y="4498347"/>
            <a:ext cx="1844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stretchy</a:t>
            </a:r>
          </a:p>
        </p:txBody>
      </p:sp>
      <p:pic>
        <p:nvPicPr>
          <p:cNvPr id="43" name="Picture 42" descr="beige, yellow, and blue loom bands">
            <a:extLst>
              <a:ext uri="{FF2B5EF4-FFF2-40B4-BE49-F238E27FC236}">
                <a16:creationId xmlns:a16="http://schemas.microsoft.com/office/drawing/2014/main" id="{CC2773EC-1B9C-416F-A164-AFD9B6399AE4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t="15853" b="29993"/>
          <a:stretch/>
        </p:blipFill>
        <p:spPr bwMode="auto">
          <a:xfrm>
            <a:off x="4762670" y="3161730"/>
            <a:ext cx="1028008" cy="1383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651" y="3155758"/>
            <a:ext cx="1015170" cy="13836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969807" y="4523256"/>
            <a:ext cx="831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/>
              <a:t>Reflective </a:t>
            </a:r>
          </a:p>
          <a:p>
            <a:pPr algn="ctr"/>
            <a:r>
              <a:rPr lang="en-GB" sz="1200" dirty="0"/>
              <a:t>(shiny)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9027" t="11111" r="5001" b="14629"/>
          <a:stretch/>
        </p:blipFill>
        <p:spPr>
          <a:xfrm>
            <a:off x="7092674" y="2347745"/>
            <a:ext cx="4347823" cy="3438096"/>
          </a:xfrm>
          <a:prstGeom prst="rect">
            <a:avLst/>
          </a:prstGeom>
        </p:spPr>
      </p:pic>
      <p:pic>
        <p:nvPicPr>
          <p:cNvPr id="21" name="Picture 20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292BEC30-778D-4F68-BA2F-D473229FCB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87" y="34113"/>
            <a:ext cx="758352" cy="75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89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473825" y="295184"/>
            <a:ext cx="11202669" cy="59245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chemeClr val="tx1"/>
                </a:solidFill>
              </a:rPr>
              <a:t>Glossary of terms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Materials: </a:t>
            </a:r>
            <a:r>
              <a:rPr lang="en-GB" b="1" dirty="0"/>
              <a:t>Material</a:t>
            </a:r>
            <a:r>
              <a:rPr lang="en-GB" dirty="0"/>
              <a:t> is the matter from which a thing is or can be made.</a:t>
            </a:r>
            <a:r>
              <a:rPr lang="en-GB" b="1" dirty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Properties: </a:t>
            </a:r>
            <a:r>
              <a:rPr lang="en-GB" dirty="0">
                <a:solidFill>
                  <a:schemeClr val="tx1"/>
                </a:solidFill>
              </a:rPr>
              <a:t>A </a:t>
            </a:r>
            <a:r>
              <a:rPr lang="en-GB" b="1" dirty="0"/>
              <a:t>property </a:t>
            </a:r>
            <a:r>
              <a:rPr lang="en-GB" dirty="0"/>
              <a:t>of an object or material is a feature that makes it suitable for a particular use.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Absorbent: </a:t>
            </a:r>
            <a:r>
              <a:rPr lang="en-GB" b="1" dirty="0"/>
              <a:t>Absorbent</a:t>
            </a:r>
            <a:r>
              <a:rPr lang="en-GB" dirty="0"/>
              <a:t> materials are able to soak up liquid easily. 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Opaque:</a:t>
            </a:r>
            <a:r>
              <a:rPr lang="en-GB" dirty="0">
                <a:solidFill>
                  <a:schemeClr val="tx1"/>
                </a:solidFill>
              </a:rPr>
              <a:t> L</a:t>
            </a:r>
            <a:r>
              <a:rPr lang="en-GB" dirty="0"/>
              <a:t>ight cannot pass through </a:t>
            </a:r>
            <a:r>
              <a:rPr lang="en-GB" b="1" dirty="0"/>
              <a:t>opaque</a:t>
            </a:r>
            <a:r>
              <a:rPr lang="en-GB" dirty="0"/>
              <a:t> material - you cannot see through it.</a:t>
            </a: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Transparent: </a:t>
            </a:r>
            <a:r>
              <a:rPr lang="en-GB" dirty="0">
                <a:solidFill>
                  <a:schemeClr val="tx1"/>
                </a:solidFill>
              </a:rPr>
              <a:t>Li</a:t>
            </a:r>
            <a:r>
              <a:rPr lang="en-GB" dirty="0"/>
              <a:t>ght can pass through </a:t>
            </a:r>
            <a:r>
              <a:rPr lang="en-GB" b="1" dirty="0"/>
              <a:t>transparent</a:t>
            </a:r>
            <a:r>
              <a:rPr lang="en-GB" dirty="0"/>
              <a:t> material - you can see through it.</a:t>
            </a:r>
            <a:endParaRPr lang="en-GB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b="1" dirty="0">
                <a:solidFill>
                  <a:srgbClr val="0070C0"/>
                </a:solidFill>
              </a:rPr>
              <a:t>Translucent: </a:t>
            </a:r>
            <a:r>
              <a:rPr lang="en-GB" dirty="0">
                <a:solidFill>
                  <a:schemeClr val="tx1"/>
                </a:solidFill>
              </a:rPr>
              <a:t>S</a:t>
            </a:r>
            <a:r>
              <a:rPr lang="en-GB" dirty="0"/>
              <a:t>ome light can pass through </a:t>
            </a:r>
            <a:r>
              <a:rPr lang="en-GB" b="1" dirty="0"/>
              <a:t>translucent</a:t>
            </a:r>
            <a:r>
              <a:rPr lang="en-GB" dirty="0"/>
              <a:t> material so you can see a little bit through it.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b="1" dirty="0">
                <a:solidFill>
                  <a:srgbClr val="0070C0"/>
                </a:solidFill>
              </a:rPr>
              <a:t>Rigid: </a:t>
            </a:r>
            <a:r>
              <a:rPr lang="en-GB" dirty="0">
                <a:solidFill>
                  <a:schemeClr val="tx1"/>
                </a:solidFill>
              </a:rPr>
              <a:t>A </a:t>
            </a:r>
            <a:r>
              <a:rPr lang="en-GB" b="1" dirty="0">
                <a:solidFill>
                  <a:schemeClr val="tx1"/>
                </a:solidFill>
              </a:rPr>
              <a:t>rigid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/>
              <a:t>object or material cannot be easily bent out of shape.</a:t>
            </a: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Flexible: </a:t>
            </a:r>
            <a:r>
              <a:rPr lang="en-GB" dirty="0">
                <a:solidFill>
                  <a:schemeClr val="tx1"/>
                </a:solidFill>
              </a:rPr>
              <a:t>A</a:t>
            </a:r>
            <a:r>
              <a:rPr lang="en-GB" b="1" dirty="0">
                <a:solidFill>
                  <a:schemeClr val="tx1"/>
                </a:solidFill>
              </a:rPr>
              <a:t> flexible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/>
              <a:t>object or material can be bent easily without breaking.</a:t>
            </a:r>
            <a:endParaRPr lang="en-GB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Reflective: </a:t>
            </a:r>
            <a:r>
              <a:rPr lang="en-GB" dirty="0">
                <a:solidFill>
                  <a:schemeClr val="tx1"/>
                </a:solidFill>
              </a:rPr>
              <a:t>Light bounces off </a:t>
            </a:r>
            <a:r>
              <a:rPr lang="en-GB" b="1" dirty="0">
                <a:solidFill>
                  <a:schemeClr val="tx1"/>
                </a:solidFill>
              </a:rPr>
              <a:t>reflective</a:t>
            </a:r>
            <a:r>
              <a:rPr lang="en-GB" dirty="0">
                <a:solidFill>
                  <a:schemeClr val="tx1"/>
                </a:solidFill>
              </a:rPr>
              <a:t> material making it bright or shiny.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Dull: </a:t>
            </a:r>
            <a:r>
              <a:rPr lang="en-GB" dirty="0">
                <a:solidFill>
                  <a:schemeClr val="tx1"/>
                </a:solidFill>
              </a:rPr>
              <a:t>A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b="1" dirty="0">
                <a:solidFill>
                  <a:schemeClr val="tx1"/>
                </a:solidFill>
              </a:rPr>
              <a:t>dull</a:t>
            </a:r>
            <a:r>
              <a:rPr lang="en-GB" dirty="0">
                <a:solidFill>
                  <a:schemeClr val="tx1"/>
                </a:solidFill>
              </a:rPr>
              <a:t> object or material is not bright or shiny.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5D3255-F0A5-4F6E-8307-C2ECD988BDF3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4" name="Picture 23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0EE25CAF-C579-48C2-9CA1-CC51C2E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7A6832-0ED3-4245-83DB-D3AD92D15CCB}"/>
              </a:ext>
            </a:extLst>
          </p:cNvPr>
          <p:cNvSpPr txBox="1"/>
          <p:nvPr/>
        </p:nvSpPr>
        <p:spPr>
          <a:xfrm>
            <a:off x="177916" y="6444733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8820719-B322-4428-9BCE-2C4D3A7F3F33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944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95e4c87-8aad-4424-8d13-4e1a0ac8f772">
      <Terms xmlns="http://schemas.microsoft.com/office/infopath/2007/PartnerControls"/>
    </lcf76f155ced4ddcb4097134ff3c332f>
    <TaxCatchAll xmlns="a06a9706-ad8f-4101-9ff4-bb1986540cc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A16988A4411D43993AF1AD54B21A42" ma:contentTypeVersion="18" ma:contentTypeDescription="Create a new document." ma:contentTypeScope="" ma:versionID="7d3cd43ba70f36fa3c37690c706d8f06">
  <xsd:schema xmlns:xsd="http://www.w3.org/2001/XMLSchema" xmlns:xs="http://www.w3.org/2001/XMLSchema" xmlns:p="http://schemas.microsoft.com/office/2006/metadata/properties" xmlns:ns2="595e4c87-8aad-4424-8d13-4e1a0ac8f772" xmlns:ns3="a06a9706-ad8f-4101-9ff4-bb1986540cca" targetNamespace="http://schemas.microsoft.com/office/2006/metadata/properties" ma:root="true" ma:fieldsID="98fd641a8cfad8eba1586fc43b07f76d" ns2:_="" ns3:_="">
    <xsd:import namespace="595e4c87-8aad-4424-8d13-4e1a0ac8f772"/>
    <xsd:import namespace="a06a9706-ad8f-4101-9ff4-bb1986540c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5e4c87-8aad-4424-8d13-4e1a0ac8f7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b860b5a-276f-4e20-a60a-049ecf2d2c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6a9706-ad8f-4101-9ff4-bb1986540cc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c8a0f90-a25b-428a-ba85-bf7ee30a594a}" ma:internalName="TaxCatchAll" ma:showField="CatchAllData" ma:web="a06a9706-ad8f-4101-9ff4-bb1986540c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562C40-ACB1-464D-9655-61DD85FFCCB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AE97B64-45E2-443B-B583-1E31A8C59F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B47489-0C45-408D-B4C2-DD3AF7CFBC2C}"/>
</file>

<file path=docProps/app.xml><?xml version="1.0" encoding="utf-8"?>
<Properties xmlns="http://schemas.openxmlformats.org/officeDocument/2006/extended-properties" xmlns:vt="http://schemas.openxmlformats.org/officeDocument/2006/docPropsVTypes">
  <TotalTime>1449</TotalTime>
  <Words>1501</Words>
  <Application>Microsoft Office PowerPoint</Application>
  <PresentationFormat>Widescreen</PresentationFormat>
  <Paragraphs>171</Paragraphs>
  <Slides>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Wood</dc:creator>
  <cp:lastModifiedBy>Alistair Strayton</cp:lastModifiedBy>
  <cp:revision>55</cp:revision>
  <cp:lastPrinted>2020-03-28T17:18:56Z</cp:lastPrinted>
  <dcterms:created xsi:type="dcterms:W3CDTF">2020-03-28T09:27:35Z</dcterms:created>
  <dcterms:modified xsi:type="dcterms:W3CDTF">2024-04-11T09:21:28Z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0x010100ECDF125A2BE7EC4BBA5D53924D00436D</vt:lpwstr>
  </property>
</Properties>
</file>